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6"/>
  </p:notesMasterIdLst>
  <p:sldIdLst>
    <p:sldId id="259" r:id="rId2"/>
    <p:sldId id="299" r:id="rId3"/>
    <p:sldId id="258" r:id="rId4"/>
    <p:sldId id="261" r:id="rId5"/>
    <p:sldId id="262" r:id="rId6"/>
    <p:sldId id="263" r:id="rId7"/>
    <p:sldId id="264" r:id="rId8"/>
    <p:sldId id="267" r:id="rId9"/>
    <p:sldId id="265" r:id="rId10"/>
    <p:sldId id="270" r:id="rId11"/>
    <p:sldId id="269" r:id="rId12"/>
    <p:sldId id="297" r:id="rId13"/>
    <p:sldId id="298" r:id="rId14"/>
    <p:sldId id="272" r:id="rId15"/>
    <p:sldId id="273" r:id="rId16"/>
    <p:sldId id="274" r:id="rId17"/>
    <p:sldId id="275" r:id="rId18"/>
    <p:sldId id="276" r:id="rId19"/>
    <p:sldId id="288" r:id="rId20"/>
    <p:sldId id="277" r:id="rId21"/>
    <p:sldId id="279" r:id="rId22"/>
    <p:sldId id="281" r:id="rId23"/>
    <p:sldId id="282" r:id="rId24"/>
    <p:sldId id="284" r:id="rId25"/>
    <p:sldId id="285" r:id="rId26"/>
    <p:sldId id="286" r:id="rId27"/>
    <p:sldId id="289" r:id="rId28"/>
    <p:sldId id="291" r:id="rId29"/>
    <p:sldId id="292" r:id="rId30"/>
    <p:sldId id="294" r:id="rId31"/>
    <p:sldId id="295" r:id="rId32"/>
    <p:sldId id="296" r:id="rId33"/>
    <p:sldId id="293" r:id="rId34"/>
    <p:sldId id="26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B3691CA-564E-4456-BD83-9280FA9ABA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1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31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25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156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461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542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160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F52A55A-D818-412F-B5E4-69D70353D6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87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7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511E0-E580-4237-92C4-5C8CAD51D1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3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630D8F9-3AC0-41EC-B6F8-1C3F9D1DF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7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6305E4-FF59-4977-A561-135ACD5C4B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8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0B486B9-500A-4554-BA58-08BFBB6EA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F72689-59F3-419D-926B-A86FF9224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4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56DBB-86BE-4B59-AC61-C65ADDC9E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3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D44F8C-9EF0-44B1-84C8-4E34061B87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4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D2A59-873E-45D5-A851-69042A59AF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3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D7E34D3-FA35-45F1-B10C-79798732C000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15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725" y="-41741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12698" y="-20870"/>
            <a:ext cx="4685614" cy="2405502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264848" y="-41742"/>
            <a:ext cx="4914454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702973-546E-4C81-B671-495235A81A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8" y="1521869"/>
            <a:ext cx="805563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any duplicated values are present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010B4B7-EC75-4B89-A03C-D4EEA21E5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2773509"/>
            <a:ext cx="5470525" cy="1310983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8E30444-BA78-4277-B7EF-8C506FE04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There are no duplicate values present in the data </a:t>
            </a:r>
          </a:p>
        </p:txBody>
      </p:sp>
    </p:spTree>
    <p:extLst>
      <p:ext uri="{BB962C8B-B14F-4D97-AF65-F5344CB8AC3E}">
        <p14:creationId xmlns:p14="http://schemas.microsoft.com/office/powerpoint/2010/main" val="343360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BC5E87-8DA6-48BB-A620-7EADDDF3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B)– Data Manipulating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846654-1A1A-457D-BC94-16AAE63BC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5433"/>
            <a:ext cx="10515600" cy="4321530"/>
          </a:xfrm>
        </p:spPr>
        <p:txBody>
          <a:bodyPr/>
          <a:lstStyle/>
          <a:p>
            <a:r>
              <a:rPr lang="en-IN" dirty="0"/>
              <a:t>Changing the data types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BF3620-FFD1-47F9-9293-E741265F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77" y="2423604"/>
            <a:ext cx="4591691" cy="3491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2A1AA3-CF11-4C3E-84E1-F51A4956A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83" y="2485747"/>
            <a:ext cx="4486901" cy="33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7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CAF1-AACE-49CD-B927-7CD572ED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over view of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64185-CAED-4347-A770-251B684E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4133"/>
            <a:ext cx="9850515" cy="3734321"/>
          </a:xfrm>
        </p:spPr>
      </p:pic>
    </p:spTree>
    <p:extLst>
      <p:ext uri="{BB962C8B-B14F-4D97-AF65-F5344CB8AC3E}">
        <p14:creationId xmlns:p14="http://schemas.microsoft.com/office/powerpoint/2010/main" val="845328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your data analysis may be doomed from the start | TechRepublic">
            <a:extLst>
              <a:ext uri="{FF2B5EF4-FFF2-40B4-BE49-F238E27FC236}">
                <a16:creationId xmlns:a16="http://schemas.microsoft.com/office/drawing/2014/main" id="{CE83C028-D3D3-44CA-A5EF-EBC11EF5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9" y="685800"/>
            <a:ext cx="1059106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94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8E03-5A5A-463A-BB3F-165A451A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9609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the Releasing Years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1350B-A980-427E-B1F6-E36AAF83F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363" y="1224734"/>
            <a:ext cx="9632272" cy="368461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A23029-93A2-41F6-B02D-D61704D24B91}"/>
              </a:ext>
            </a:extLst>
          </p:cNvPr>
          <p:cNvSpPr txBox="1"/>
          <p:nvPr/>
        </p:nvSpPr>
        <p:spPr>
          <a:xfrm>
            <a:off x="1145219" y="5244710"/>
            <a:ext cx="969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the graph we can see that there will be more films on 2004 is nearly 48</a:t>
            </a:r>
          </a:p>
          <a:p>
            <a:r>
              <a:rPr lang="en-IN" dirty="0"/>
              <a:t>Max </a:t>
            </a:r>
            <a:r>
              <a:rPr lang="en-IN" dirty="0">
                <a:sym typeface="Wingdings" panose="05000000000000000000" pitchFamily="2" charset="2"/>
              </a:rPr>
              <a:t> 	 48</a:t>
            </a:r>
          </a:p>
          <a:p>
            <a:r>
              <a:rPr lang="en-IN" dirty="0">
                <a:sym typeface="Wingdings" panose="05000000000000000000" pitchFamily="2" charset="2"/>
              </a:rPr>
              <a:t>Min       1</a:t>
            </a:r>
          </a:p>
          <a:p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3564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DA48-632F-4C0F-8008-937C992A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43" y="657934"/>
            <a:ext cx="10515600" cy="602541"/>
          </a:xfrm>
        </p:spPr>
        <p:txBody>
          <a:bodyPr>
            <a:normAutofit/>
          </a:bodyPr>
          <a:lstStyle/>
          <a:p>
            <a:pPr algn="l"/>
            <a:r>
              <a:rPr lang="en-GB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No: of times each Genre is Repeating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636C7-1654-4579-9CF4-A674056FE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60475"/>
            <a:ext cx="6947517" cy="491648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ADAB2-F09F-469E-83B1-A0695DA9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910" y="1690641"/>
            <a:ext cx="3234812" cy="34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6C47C-159B-44AD-968B-E3038664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6" y="453664"/>
            <a:ext cx="10515600" cy="1296141"/>
          </a:xfrm>
        </p:spPr>
        <p:txBody>
          <a:bodyPr/>
          <a:lstStyle/>
          <a:p>
            <a:r>
              <a:rPr lang="en-GB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No: of Action movie in the Data</a:t>
            </a:r>
            <a:br>
              <a:rPr lang="en-GB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C33CF3-30CC-4C49-92EE-4FC9CEC4C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0430"/>
            <a:ext cx="10515600" cy="415713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25B693-1EE3-4697-A859-27478E862CEF}"/>
              </a:ext>
            </a:extLst>
          </p:cNvPr>
          <p:cNvSpPr txBox="1"/>
          <p:nvPr/>
        </p:nvSpPr>
        <p:spPr>
          <a:xfrm>
            <a:off x="694266" y="5858933"/>
            <a:ext cx="816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There are  257 Action movies are present in the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6840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AACEF-DF70-4242-A7BD-C21EF0BF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7" y="1099812"/>
            <a:ext cx="10493406" cy="465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BB008-3088-4F75-92F1-B4B277B34645}"/>
              </a:ext>
            </a:extLst>
          </p:cNvPr>
          <p:cNvSpPr txBox="1"/>
          <p:nvPr/>
        </p:nvSpPr>
        <p:spPr>
          <a:xfrm>
            <a:off x="1127464" y="576592"/>
            <a:ext cx="10147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: of Comedy Movies Present in the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25F6C-30AE-48AC-888A-6AFA0E25A809}"/>
              </a:ext>
            </a:extLst>
          </p:cNvPr>
          <p:cNvSpPr txBox="1"/>
          <p:nvPr/>
        </p:nvSpPr>
        <p:spPr>
          <a:xfrm>
            <a:off x="794962" y="5837629"/>
            <a:ext cx="810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There are 195 Comedy movies are present in the data</a:t>
            </a:r>
          </a:p>
        </p:txBody>
      </p:sp>
    </p:spTree>
    <p:extLst>
      <p:ext uri="{BB962C8B-B14F-4D97-AF65-F5344CB8AC3E}">
        <p14:creationId xmlns:p14="http://schemas.microsoft.com/office/powerpoint/2010/main" val="359620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60EC2-998C-4F57-AB9D-3544CD21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1133888"/>
            <a:ext cx="10421804" cy="4744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CD5FEA-8F02-458D-984A-30EA44D9C71E}"/>
              </a:ext>
            </a:extLst>
          </p:cNvPr>
          <p:cNvSpPr txBox="1"/>
          <p:nvPr/>
        </p:nvSpPr>
        <p:spPr>
          <a:xfrm>
            <a:off x="2012562" y="661257"/>
            <a:ext cx="1027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: of Sci-Fi Movies are present in the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973F6-BD40-4DA4-B613-09C72D53E33E}"/>
              </a:ext>
            </a:extLst>
          </p:cNvPr>
          <p:cNvSpPr txBox="1"/>
          <p:nvPr/>
        </p:nvSpPr>
        <p:spPr>
          <a:xfrm>
            <a:off x="999067" y="5827411"/>
            <a:ext cx="765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There are 97 Sci-Fi movies present in the data</a:t>
            </a:r>
          </a:p>
        </p:txBody>
      </p:sp>
    </p:spTree>
    <p:extLst>
      <p:ext uri="{BB962C8B-B14F-4D97-AF65-F5344CB8AC3E}">
        <p14:creationId xmlns:p14="http://schemas.microsoft.com/office/powerpoint/2010/main" val="25077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79AE3F-A13E-4083-8620-63243753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03" y="1595423"/>
            <a:ext cx="5715798" cy="4182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90276-C40F-4557-AABC-1B4DBAFB47F2}"/>
              </a:ext>
            </a:extLst>
          </p:cNvPr>
          <p:cNvSpPr txBox="1"/>
          <p:nvPr/>
        </p:nvSpPr>
        <p:spPr>
          <a:xfrm>
            <a:off x="1740024" y="750136"/>
            <a:ext cx="8273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GB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 many times that each genre had occurred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3F987-41E6-4FB6-A32A-1DE63B8A8B5A}"/>
              </a:ext>
            </a:extLst>
          </p:cNvPr>
          <p:cNvSpPr txBox="1"/>
          <p:nvPr/>
        </p:nvSpPr>
        <p:spPr>
          <a:xfrm>
            <a:off x="7209437" y="2155392"/>
            <a:ext cx="3845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we can see that there are more movies on Action Genre</a:t>
            </a:r>
          </a:p>
          <a:p>
            <a:r>
              <a:rPr lang="en-IN" dirty="0"/>
              <a:t>Max </a:t>
            </a:r>
            <a:r>
              <a:rPr lang="en-IN" dirty="0">
                <a:sym typeface="Wingdings" panose="05000000000000000000" pitchFamily="2" charset="2"/>
              </a:rPr>
              <a:t> Action</a:t>
            </a:r>
          </a:p>
          <a:p>
            <a:r>
              <a:rPr lang="en-IN" dirty="0">
                <a:sym typeface="Wingdings" panose="05000000000000000000" pitchFamily="2" charset="2"/>
              </a:rPr>
              <a:t>Min  Western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794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BA59A-5BD9-4CA5-B305-68D1B9C75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10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D88CA7-942E-4275-93DA-7148037F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026" y="1118617"/>
            <a:ext cx="5571471" cy="4286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BDA375-AE34-48A4-982C-46ADF0D7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7" y="1285803"/>
            <a:ext cx="3827359" cy="39520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A903ED-EF87-4831-A8B4-C41E20345A5D}"/>
              </a:ext>
            </a:extLst>
          </p:cNvPr>
          <p:cNvSpPr txBox="1"/>
          <p:nvPr/>
        </p:nvSpPr>
        <p:spPr>
          <a:xfrm>
            <a:off x="1651246" y="567466"/>
            <a:ext cx="946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: of movies made by the each director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985A5-8D29-47EA-880E-6292B1A42B78}"/>
              </a:ext>
            </a:extLst>
          </p:cNvPr>
          <p:cNvSpPr txBox="1"/>
          <p:nvPr/>
        </p:nvSpPr>
        <p:spPr>
          <a:xfrm>
            <a:off x="738699" y="5293687"/>
            <a:ext cx="8140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Steven Spielberg is the top director directed  many movies according to the data </a:t>
            </a:r>
          </a:p>
          <a:p>
            <a:r>
              <a:rPr lang="en-IN" dirty="0"/>
              <a:t>Max </a:t>
            </a:r>
            <a:r>
              <a:rPr lang="en-IN" dirty="0">
                <a:sym typeface="Wingdings" panose="05000000000000000000" pitchFamily="2" charset="2"/>
              </a:rPr>
              <a:t> Steven Spielberg ( 9 )</a:t>
            </a:r>
          </a:p>
          <a:p>
            <a:r>
              <a:rPr lang="en-IN" dirty="0">
                <a:sym typeface="Wingdings" panose="05000000000000000000" pitchFamily="2" charset="2"/>
              </a:rPr>
              <a:t>Min 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Breck Eisner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(1)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32BBD99-5125-4FA7-8929-F28DFF8E2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444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2D990-9A58-4332-857F-BCE296BBD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5" y="2119129"/>
            <a:ext cx="7572651" cy="3500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87F30D-0268-4886-BCD8-472472CB4E17}"/>
              </a:ext>
            </a:extLst>
          </p:cNvPr>
          <p:cNvSpPr txBox="1"/>
          <p:nvPr/>
        </p:nvSpPr>
        <p:spPr>
          <a:xfrm>
            <a:off x="1296141" y="798990"/>
            <a:ext cx="867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Top 10 movies which are more than 150 min </a:t>
            </a:r>
          </a:p>
        </p:txBody>
      </p:sp>
    </p:spTree>
    <p:extLst>
      <p:ext uri="{BB962C8B-B14F-4D97-AF65-F5344CB8AC3E}">
        <p14:creationId xmlns:p14="http://schemas.microsoft.com/office/powerpoint/2010/main" val="443372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5E49AF-536A-432A-8336-443AE4C3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234109"/>
          </a:xfrm>
        </p:spPr>
        <p:txBody>
          <a:bodyPr>
            <a:normAutofit fontScale="90000"/>
          </a:bodyPr>
          <a:lstStyle/>
          <a:p>
            <a:r>
              <a:rPr lang="en-GB" sz="3600" b="1" i="0" dirty="0">
                <a:solidFill>
                  <a:srgbClr val="000000"/>
                </a:solidFill>
                <a:effectLst/>
                <a:latin typeface="Helvetica Neue"/>
              </a:rPr>
              <a:t> In which year the  highest voting</a:t>
            </a:r>
            <a:b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BB5CB7A-BCEF-4714-9CED-C2478FD50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374" y="1189608"/>
            <a:ext cx="8612078" cy="4738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B48875-CF53-4E82-9EA8-6FDE520EED17}"/>
              </a:ext>
            </a:extLst>
          </p:cNvPr>
          <p:cNvSpPr txBox="1"/>
          <p:nvPr/>
        </p:nvSpPr>
        <p:spPr>
          <a:xfrm>
            <a:off x="9499107" y="3558922"/>
            <a:ext cx="2124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Max </a:t>
            </a:r>
            <a:r>
              <a:rPr lang="en-IN" dirty="0">
                <a:sym typeface="Wingdings" panose="05000000000000000000" pitchFamily="2" charset="2"/>
              </a:rPr>
              <a:t> 1972</a:t>
            </a:r>
          </a:p>
          <a:p>
            <a:r>
              <a:rPr lang="en-IN" dirty="0">
                <a:sym typeface="Wingdings" panose="05000000000000000000" pitchFamily="2" charset="2"/>
              </a:rPr>
              <a:t>Min   1962</a:t>
            </a:r>
          </a:p>
          <a:p>
            <a:r>
              <a:rPr lang="en-IN" dirty="0">
                <a:sym typeface="Wingdings" panose="05000000000000000000" pitchFamily="2" charset="2"/>
              </a:rPr>
              <a:t>The graph shows that the Max and Min values for the Voting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449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4DAFEF-14D3-4BD4-977F-B29DF35AF7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IN" b="1" dirty="0"/>
              <a:t>        Year wise Highest Average Collection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2F54C18D-4B9E-49C0-96CD-7D753395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2" y="1287262"/>
            <a:ext cx="7803471" cy="4651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B6B86C-4F0E-4E31-B064-024F3BE00830}"/>
              </a:ext>
            </a:extLst>
          </p:cNvPr>
          <p:cNvSpPr txBox="1"/>
          <p:nvPr/>
        </p:nvSpPr>
        <p:spPr>
          <a:xfrm>
            <a:off x="8682361" y="1988598"/>
            <a:ext cx="2820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Max Collections in 1977</a:t>
            </a:r>
          </a:p>
          <a:p>
            <a:r>
              <a:rPr lang="en-IN" dirty="0"/>
              <a:t>Min collections in 1971</a:t>
            </a:r>
          </a:p>
        </p:txBody>
      </p:sp>
    </p:spTree>
    <p:extLst>
      <p:ext uri="{BB962C8B-B14F-4D97-AF65-F5344CB8AC3E}">
        <p14:creationId xmlns:p14="http://schemas.microsoft.com/office/powerpoint/2010/main" val="1388618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08925-C199-4335-83FD-F7915E0C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 Top 14 lengthy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EEA7D-1BB3-41B4-B5D3-3AD6BFE44C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1FD3AB-E5AE-4293-B10E-0B213F088D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2388093"/>
            <a:ext cx="4718050" cy="356882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A4A3EA-4BA3-4F6E-BE8A-5232CFD8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5999"/>
            <a:ext cx="5181600" cy="38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80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5CF743-DB1B-46CE-B187-E643C909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i="0" dirty="0">
                <a:solidFill>
                  <a:srgbClr val="000000"/>
                </a:solidFill>
                <a:effectLst/>
                <a:latin typeface="Helvetica Neue"/>
              </a:rPr>
              <a:t> Top 14 highest movie collections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0BE2132-EB80-42AD-812F-4536063559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7767" y="2560638"/>
            <a:ext cx="4793942" cy="3309937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215DE40-5C72-4A57-A53C-41D0E06A16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41506" y="2560639"/>
            <a:ext cx="5291091" cy="3309936"/>
          </a:xfrm>
        </p:spPr>
      </p:pic>
    </p:spTree>
    <p:extLst>
      <p:ext uri="{BB962C8B-B14F-4D97-AF65-F5344CB8AC3E}">
        <p14:creationId xmlns:p14="http://schemas.microsoft.com/office/powerpoint/2010/main" val="677245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4565E6-99DC-498D-A583-A0EA97CB3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collection for the movie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F0B2E6-BA34-4718-8A65-F56B562506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65330" y="3525026"/>
            <a:ext cx="3267531" cy="1375448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07AC407-49E9-4B16-96C4-649A0FF8A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Average rating for movies Year wise </a:t>
            </a:r>
            <a:endParaRPr lang="en-IN" sz="2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CDD123-FB9E-42C0-BDC3-7C34DDC927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376E85-D79A-466F-898E-17AD2C99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97" y="3243262"/>
            <a:ext cx="4718303" cy="263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51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4B3-77E7-4356-87DD-143F2F3D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Does Rating Is Effecting Collections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7CEB2C-FB11-4C1E-9DDE-F61C305B5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928" y="2518663"/>
            <a:ext cx="7767220" cy="34179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60B73-6866-40D4-93E7-8124C145F84E}"/>
              </a:ext>
            </a:extLst>
          </p:cNvPr>
          <p:cNvSpPr txBox="1"/>
          <p:nvPr/>
        </p:nvSpPr>
        <p:spPr>
          <a:xfrm>
            <a:off x="8734148" y="2542701"/>
            <a:ext cx="2730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According to the graph when the rating is more than 5.0 then the collection for the movie is also increases</a:t>
            </a:r>
          </a:p>
        </p:txBody>
      </p:sp>
    </p:spTree>
    <p:extLst>
      <p:ext uri="{BB962C8B-B14F-4D97-AF65-F5344CB8AC3E}">
        <p14:creationId xmlns:p14="http://schemas.microsoft.com/office/powerpoint/2010/main" val="202514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C4F610-560B-4274-BDDE-50C895F5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Display top 14 highest rated movies with its directors</a:t>
            </a:r>
            <a:b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127AB0-0132-4225-B50D-A74BE6C5DB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83202"/>
            <a:ext cx="5049880" cy="324099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F77B6F-4693-4B1C-BB1C-3B73035671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83202"/>
            <a:ext cx="5181600" cy="3241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729181-7126-4A2E-A26B-643D49EB695C}"/>
              </a:ext>
            </a:extLst>
          </p:cNvPr>
          <p:cNvSpPr txBox="1"/>
          <p:nvPr/>
        </p:nvSpPr>
        <p:spPr>
          <a:xfrm>
            <a:off x="838200" y="5921406"/>
            <a:ext cx="1037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Shawshank Redemption movie has the highest rating with 9.3 and the director is Frank Darabont</a:t>
            </a:r>
          </a:p>
        </p:txBody>
      </p:sp>
    </p:spTree>
    <p:extLst>
      <p:ext uri="{BB962C8B-B14F-4D97-AF65-F5344CB8AC3E}">
        <p14:creationId xmlns:p14="http://schemas.microsoft.com/office/powerpoint/2010/main" val="2643887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42C9-9AE9-46C7-9F85-53FFA1E7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 the corelation between complete data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0572B0-24DD-4325-BBAB-BEE2AB151C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1" y="2423603"/>
            <a:ext cx="5181600" cy="231744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F942E2-6887-4AAA-8B1E-FC6781328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0900" y="2465771"/>
            <a:ext cx="4956699" cy="26721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3135BA-5FE3-4216-91E0-1DAE5C19940E}"/>
              </a:ext>
            </a:extLst>
          </p:cNvPr>
          <p:cNvSpPr txBox="1"/>
          <p:nvPr/>
        </p:nvSpPr>
        <p:spPr>
          <a:xfrm>
            <a:off x="674703" y="5317723"/>
            <a:ext cx="1104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Finding the correlation of the columns We can observe that there will be no positive correlation as well as a negative correlation. A part from the column is correlating with itself </a:t>
            </a:r>
          </a:p>
        </p:txBody>
      </p:sp>
    </p:spTree>
    <p:extLst>
      <p:ext uri="{BB962C8B-B14F-4D97-AF65-F5344CB8AC3E}">
        <p14:creationId xmlns:p14="http://schemas.microsoft.com/office/powerpoint/2010/main" val="12217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8294"/>
            <a:ext cx="9144000" cy="2387600"/>
          </a:xfrm>
        </p:spPr>
        <p:txBody>
          <a:bodyPr>
            <a:noAutofit/>
          </a:bodyPr>
          <a:lstStyle/>
          <a:p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Movie Recommendation 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465" y="4034824"/>
            <a:ext cx="3403435" cy="1655762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Team : </a:t>
            </a:r>
            <a:endParaRPr lang="en-US" dirty="0"/>
          </a:p>
          <a:p>
            <a:pPr algn="l"/>
            <a:r>
              <a:rPr lang="en-US" dirty="0"/>
              <a:t>Dinesh Kruthiventi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D8687F-96AD-4106-9866-5F5239DBC857}"/>
              </a:ext>
            </a:extLst>
          </p:cNvPr>
          <p:cNvSpPr/>
          <p:nvPr/>
        </p:nvSpPr>
        <p:spPr>
          <a:xfrm>
            <a:off x="435006" y="5069150"/>
            <a:ext cx="2024109" cy="124287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E8762-21FD-4C7B-82CC-9E9B125561A2}"/>
              </a:ext>
            </a:extLst>
          </p:cNvPr>
          <p:cNvSpPr txBox="1"/>
          <p:nvPr/>
        </p:nvSpPr>
        <p:spPr>
          <a:xfrm>
            <a:off x="559293" y="5379868"/>
            <a:ext cx="1722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Batch -- 156</a:t>
            </a:r>
          </a:p>
        </p:txBody>
      </p:sp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636-E6FC-4122-8D20-B44632DC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202124"/>
                </a:solidFill>
                <a:latin typeface="Google Sans"/>
              </a:rPr>
              <a:t>S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cenario - 1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189BD-FC86-4188-A081-C50F8A140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03276" cy="4351338"/>
          </a:xfrm>
        </p:spPr>
        <p:txBody>
          <a:bodyPr/>
          <a:lstStyle/>
          <a:p>
            <a:r>
              <a:rPr lang="en-IN" dirty="0"/>
              <a:t>Duration   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	Greater than  150 min</a:t>
            </a:r>
          </a:p>
          <a:p>
            <a:r>
              <a:rPr lang="en-IN" dirty="0"/>
              <a:t>Rating 	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	Greater than  7.0</a:t>
            </a:r>
          </a:p>
          <a:p>
            <a:r>
              <a:rPr lang="en-IN" dirty="0"/>
              <a:t>Director  	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     should be James Cameron</a:t>
            </a:r>
          </a:p>
          <a:p>
            <a:r>
              <a:rPr lang="en-IN" dirty="0"/>
              <a:t>Genre 	</a:t>
            </a:r>
            <a:r>
              <a:rPr lang="en-IN" dirty="0">
                <a:sym typeface="Wingdings" panose="05000000000000000000" pitchFamily="2" charset="2"/>
              </a:rPr>
              <a:t>	Adventure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6D42AA-133B-444A-B50A-7183AC323A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1" y="4287914"/>
            <a:ext cx="10427562" cy="1325563"/>
          </a:xfrm>
        </p:spPr>
      </p:pic>
    </p:spTree>
    <p:extLst>
      <p:ext uri="{BB962C8B-B14F-4D97-AF65-F5344CB8AC3E}">
        <p14:creationId xmlns:p14="http://schemas.microsoft.com/office/powerpoint/2010/main" val="2459315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753ED-2AF0-4546-94CF-70F738BD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Scenario </a:t>
            </a:r>
            <a:r>
              <a:rPr lang="en-IN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-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  <a:sym typeface="Wingdings" panose="05000000000000000000" pitchFamily="2" charset="2"/>
              </a:rPr>
              <a:t> 2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52476D9-B640-428C-ADB0-AC16D2EA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Duration        	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    	Greater than 60 min</a:t>
            </a:r>
          </a:p>
          <a:p>
            <a:r>
              <a:rPr lang="en-IN" dirty="0"/>
              <a:t>Rating            	 </a:t>
            </a:r>
            <a:r>
              <a:rPr lang="en-IN" dirty="0">
                <a:sym typeface="Wingdings" panose="05000000000000000000" pitchFamily="2" charset="2"/>
              </a:rPr>
              <a:t>   	Greater than 4.0</a:t>
            </a:r>
            <a:endParaRPr lang="en-IN" dirty="0"/>
          </a:p>
          <a:p>
            <a:r>
              <a:rPr lang="en-IN" dirty="0" err="1"/>
              <a:t>Release_Year</a:t>
            </a:r>
            <a:r>
              <a:rPr lang="en-IN" dirty="0"/>
              <a:t>  	 </a:t>
            </a:r>
            <a:r>
              <a:rPr lang="en-IN" dirty="0">
                <a:sym typeface="Wingdings" panose="05000000000000000000" pitchFamily="2" charset="2"/>
              </a:rPr>
              <a:t> 	Must be 2011</a:t>
            </a:r>
            <a:endParaRPr lang="en-IN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9C05444D-7E5F-46BC-B76B-2D59FF1A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93" y="4145872"/>
            <a:ext cx="9345329" cy="14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9351-7DCA-46FB-8887-4AA40429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B78F-F8A1-45B7-A262-6A7D843E3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analysing the data we got to know that each and every column plays a major role.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the analysis we got to know that most films are released in the year 2007.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movies that are released are in Genre, Action , Adventure and Sci-Fi.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year 1972 movies got highest voting.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1977 is the year when there are highest average movie collections.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Gone with the wind is the movie with highest duration.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Avatar , Titanic , Dark knight and Star Wars are the top 4 highest collected movies of all time.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Shawshank redemption is the high rated movie.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heatmap we can say that they have no relation between each column.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6004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3D499-EFAD-4DD1-B4BE-19CD19AF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714500"/>
            <a:ext cx="91916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5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ADB8-7D6F-4824-8535-D7E28B54D3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602" y="1376039"/>
            <a:ext cx="10688715" cy="4847208"/>
          </a:xfrm>
        </p:spPr>
        <p:txBody>
          <a:bodyPr>
            <a:normAutofit fontScale="32500" lnSpcReduction="20000"/>
          </a:bodyPr>
          <a:lstStyle/>
          <a:p>
            <a: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 and Use case domain understanding(If Required) </a:t>
            </a:r>
          </a:p>
          <a:p>
            <a: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</a:p>
          <a:p>
            <a:r>
              <a:rPr lang="en-IN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– Details (Websites, Processor you followed) </a:t>
            </a:r>
          </a:p>
          <a:p>
            <a:r>
              <a:rPr lang="en-IN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Data </a:t>
            </a:r>
          </a:p>
          <a:p>
            <a:pPr marL="0" indent="0">
              <a:buNone/>
            </a:pPr>
            <a:endParaRPr lang="en-IN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9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Analysis: </a:t>
            </a:r>
          </a:p>
          <a:p>
            <a:pPr marL="514350" indent="-514350" algn="just">
              <a:buFont typeface="+mj-lt"/>
              <a:buAutoNum type="alphaLcPeriod"/>
            </a:pPr>
            <a:r>
              <a:rPr lang="en-IN" sz="4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Steps  </a:t>
            </a:r>
          </a:p>
          <a:p>
            <a:pPr marL="514350" indent="-514350" algn="just">
              <a:buFont typeface="+mj-lt"/>
              <a:buAutoNum type="alphaLcPeriod"/>
            </a:pPr>
            <a:r>
              <a:rPr lang="en-IN" sz="4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 Steps</a:t>
            </a:r>
          </a:p>
          <a:p>
            <a:pPr marL="514350" indent="-514350" algn="just">
              <a:buFont typeface="+mj-lt"/>
              <a:buAutoNum type="alphaLcPeriod"/>
            </a:pPr>
            <a:r>
              <a:rPr lang="en-IN" sz="4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  Steps</a:t>
            </a:r>
          </a:p>
          <a:p>
            <a:pPr marL="514350" indent="-514350" algn="just">
              <a:buFont typeface="+mj-lt"/>
              <a:buAutoNum type="alphaLcPeriod"/>
            </a:pPr>
            <a:r>
              <a:rPr lang="en-IN" sz="4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  Steps </a:t>
            </a:r>
          </a:p>
          <a:p>
            <a:pPr marL="0" indent="0" algn="just">
              <a:buNone/>
            </a:pPr>
            <a:endParaRPr lang="en-IN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Business Question  </a:t>
            </a:r>
          </a:p>
          <a:p>
            <a:r>
              <a:rPr lang="en-IN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(Key finding overall) </a:t>
            </a:r>
          </a:p>
          <a:p>
            <a:r>
              <a:rPr lang="en-IN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 Slide </a:t>
            </a:r>
          </a:p>
          <a:p>
            <a:r>
              <a:rPr lang="en-IN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Experience/Challenges working on Web Scraping – Data Analysis Project</a:t>
            </a:r>
            <a:r>
              <a:rPr lang="en-IN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A93B1-7D33-467E-A922-4FDCECE8BB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6948" y="634754"/>
            <a:ext cx="9601200" cy="66858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Agenda   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5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00E1-7506-4B86-88C3-30363ACB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24292F"/>
                </a:solidFill>
                <a:effectLst/>
                <a:latin typeface="ui-monospace"/>
              </a:rPr>
              <a:t>**Problem Statement**</a:t>
            </a:r>
            <a:r>
              <a:rPr lang="en-GB" b="0" i="0" dirty="0">
                <a:solidFill>
                  <a:srgbClr val="24292F"/>
                </a:solidFill>
                <a:effectLst/>
                <a:latin typeface="ui-monospace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DE938-7B2E-40A8-942C-64D695580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explore the Movies dataset and answers some interesting questions like </a:t>
            </a:r>
          </a:p>
          <a:p>
            <a:r>
              <a:rPr lang="en-GB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GB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hich year  produced more </a:t>
            </a:r>
            <a:r>
              <a:rPr lang="en-GB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ovies, profitability analysis, kind of movies are most produced, most produced genres etc.</a:t>
            </a:r>
          </a:p>
          <a:p>
            <a:r>
              <a:rPr lang="en-GB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Recommending movie based on their requirements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24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7CAC-9564-41CE-ACA5-43D468EF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– Details (Websites, Processor</a:t>
            </a:r>
            <a:r>
              <a:rPr lang="en-IN" b="1" dirty="0"/>
              <a:t>) 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FEDA7-0DA9-4797-A2B8-CD7B26F6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/>
              <a:t>Websites :- IMDB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extracted the required information from the IMDB website by using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 and </a:t>
            </a:r>
            <a:r>
              <a:rPr lang="en-IN" sz="2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libraries.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getting all my information we converted as a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converted to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imported that 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Excel in csv format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620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7470-8ECF-4199-9385-374FB0E0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158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F36C1-ABBB-44B1-A582-C7227E70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695"/>
            <a:ext cx="10515600" cy="4563122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The data consist of 599 rows and 8 columns</a:t>
            </a:r>
          </a:p>
          <a:p>
            <a:r>
              <a:rPr lang="en-IN" dirty="0"/>
              <a:t>The columns are </a:t>
            </a:r>
          </a:p>
          <a:p>
            <a:pPr marL="1428750" lvl="2" indent="-514350">
              <a:buFont typeface="+mj-lt"/>
              <a:buAutoNum type="arabicPeriod"/>
            </a:pPr>
            <a:endParaRPr lang="en-IN" dirty="0"/>
          </a:p>
          <a:p>
            <a:pPr marL="1885950" lvl="3" indent="-514350">
              <a:buFont typeface="+mj-lt"/>
              <a:buAutoNum type="arabicPeriod"/>
            </a:pPr>
            <a:r>
              <a:rPr lang="en-IN" sz="2400" dirty="0"/>
              <a:t>Title			: 	Name of the Movie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IN" sz="2400" dirty="0" err="1"/>
              <a:t>Release_Year</a:t>
            </a:r>
            <a:r>
              <a:rPr lang="en-IN" sz="2400" dirty="0"/>
              <a:t>	:  	In which year was the movie had released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IN" sz="2400" dirty="0"/>
              <a:t>Genre 			: 	Genre of the movie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IN" sz="2400" dirty="0"/>
              <a:t>Duration 		: 	The Duration of the movie in Min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IN" sz="2400" dirty="0"/>
              <a:t>Collection 		: 	The Gross Collection Of the Movie In Dollars($)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IN" sz="2400" dirty="0"/>
              <a:t>Director		:	The name Of the Director 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IN" sz="2400" dirty="0"/>
              <a:t>Rating 			:	The IMBD Star Rating  out of 10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IN" sz="2400" dirty="0"/>
              <a:t>Votes 			:	No: of People likes and voted for a particular movie</a:t>
            </a:r>
          </a:p>
          <a:p>
            <a:pPr marL="1885950" lvl="3" indent="-514350">
              <a:buFont typeface="+mj-lt"/>
              <a:buAutoNum type="arabicPeriod"/>
            </a:pPr>
            <a:endParaRPr lang="en-IN" sz="2400" dirty="0"/>
          </a:p>
          <a:p>
            <a:pPr marL="1371600" lvl="3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470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06C1-78AE-4FF4-A3D8-F77E343D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/>
              <a:t>Data Collection </a:t>
            </a:r>
            <a:br>
              <a:rPr lang="en-IN" b="1" dirty="0"/>
            </a:br>
            <a:endParaRPr lang="en-IN" b="1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FCAF8768-1234-41C5-987C-C9DD82AFC1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41092" y="2818226"/>
            <a:ext cx="4718050" cy="21088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E009-F42D-4EB7-871B-CBA45063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19"/>
            <a:ext cx="4718304" cy="2011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8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C93D1-012D-4B60-B613-FF47A0F7E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352" y="2463119"/>
            <a:ext cx="4083481" cy="370686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88D9F17-9D06-4358-A0EB-3F503164F929}"/>
              </a:ext>
            </a:extLst>
          </p:cNvPr>
          <p:cNvSpPr/>
          <p:nvPr/>
        </p:nvSpPr>
        <p:spPr>
          <a:xfrm>
            <a:off x="5495985" y="3652533"/>
            <a:ext cx="745067" cy="4402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202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C694D-B57D-4E52-9931-CEFE5BEB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64423"/>
          </a:xfrm>
        </p:spPr>
        <p:txBody>
          <a:bodyPr/>
          <a:lstStyle/>
          <a:p>
            <a:r>
              <a:rPr lang="en-IN" b="1" dirty="0"/>
              <a:t>A)-- Data Cleaning 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82A7361-A6C2-408B-B481-0B70C3A4C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1221835"/>
          </a:xfrm>
        </p:spPr>
        <p:txBody>
          <a:bodyPr/>
          <a:lstStyle/>
          <a:p>
            <a:pPr algn="ctr"/>
            <a:r>
              <a:rPr lang="en-IN" b="0" dirty="0"/>
              <a:t>Finding Nan Values</a:t>
            </a:r>
          </a:p>
          <a:p>
            <a:endParaRPr lang="en-IN" dirty="0"/>
          </a:p>
        </p:txBody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7739944D-E80B-4518-9EBE-494FD9D4F0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3" y="2505075"/>
            <a:ext cx="5160962" cy="3684587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CA94BA-0161-406D-83C9-D00EBD530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204673"/>
          </a:xfrm>
        </p:spPr>
        <p:txBody>
          <a:bodyPr/>
          <a:lstStyle/>
          <a:p>
            <a:pPr algn="ctr"/>
            <a:r>
              <a:rPr lang="en-IN" b="0" dirty="0"/>
              <a:t>Finding Missing Values</a:t>
            </a:r>
          </a:p>
          <a:p>
            <a:pPr algn="ctr"/>
            <a:endParaRPr lang="en-IN" b="0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3A7709E-A29F-48F5-B3DE-E5F5BD549D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27861" y="2505075"/>
            <a:ext cx="3671571" cy="34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52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764</TotalTime>
  <Words>869</Words>
  <Application>Microsoft Office PowerPoint</Application>
  <PresentationFormat>Widescreen</PresentationFormat>
  <Paragraphs>111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Courier New</vt:lpstr>
      <vt:lpstr>Garamond</vt:lpstr>
      <vt:lpstr>Google Sans</vt:lpstr>
      <vt:lpstr>Helvetica Neue</vt:lpstr>
      <vt:lpstr>Libre Baskerville</vt:lpstr>
      <vt:lpstr>Times New Roman</vt:lpstr>
      <vt:lpstr>ui-monospace</vt:lpstr>
      <vt:lpstr>Organic</vt:lpstr>
      <vt:lpstr>PowerPoint Presentation</vt:lpstr>
      <vt:lpstr>PowerPoint Presentation</vt:lpstr>
      <vt:lpstr>   Movie Recommendation </vt:lpstr>
      <vt:lpstr>Agenda   </vt:lpstr>
      <vt:lpstr>**Problem Statement**:</vt:lpstr>
      <vt:lpstr>Web Scraping – Details (Websites, Processor)  </vt:lpstr>
      <vt:lpstr>Summary of the data</vt:lpstr>
      <vt:lpstr>Data Collection  </vt:lpstr>
      <vt:lpstr>A)-- Data Cleaning  </vt:lpstr>
      <vt:lpstr>Checking any duplicated values are present</vt:lpstr>
      <vt:lpstr>B)– Data Manipulating </vt:lpstr>
      <vt:lpstr>Statistical over view of the data</vt:lpstr>
      <vt:lpstr>PowerPoint Presentation</vt:lpstr>
      <vt:lpstr>Counting the Releasing Years </vt:lpstr>
      <vt:lpstr> No: of times each Genre is Repeating</vt:lpstr>
      <vt:lpstr> No: of Action movie in the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 which year the  highest voting </vt:lpstr>
      <vt:lpstr>        Year wise Highest Average Collection</vt:lpstr>
      <vt:lpstr> Top 14 lengthy movies</vt:lpstr>
      <vt:lpstr> Top 14 highest movie collections</vt:lpstr>
      <vt:lpstr>PowerPoint Presentation</vt:lpstr>
      <vt:lpstr> Does Rating Is Effecting Collections</vt:lpstr>
      <vt:lpstr> Display top 14 highest rated movies with its directors </vt:lpstr>
      <vt:lpstr>Finding the corelation between complete data</vt:lpstr>
      <vt:lpstr>Scenario - 1</vt:lpstr>
      <vt:lpstr>Scenario - 2 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Dinesh Kruthiventi</cp:lastModifiedBy>
  <cp:revision>33</cp:revision>
  <dcterms:created xsi:type="dcterms:W3CDTF">2021-02-16T05:19:01Z</dcterms:created>
  <dcterms:modified xsi:type="dcterms:W3CDTF">2022-09-06T11:26:28Z</dcterms:modified>
</cp:coreProperties>
</file>